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3" r:id="rId17"/>
  </p:sldIdLst>
  <p:sldSz cx="9144000" cy="5143500" type="screen16x9"/>
  <p:notesSz cx="6858000" cy="9144000"/>
  <p:embeddedFontLst>
    <p:embeddedFont>
      <p:font typeface="Microsoft JhengHei" panose="020B0604030504040204" pitchFamily="34" charset="-120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Georgia" panose="02040502050405020303" pitchFamily="18" charset="0"/>
      <p:regular r:id="rId25"/>
      <p:bold r:id="rId26"/>
      <p:italic r:id="rId27"/>
      <p:boldItalic r:id="rId28"/>
    </p:embeddedFont>
    <p:embeddedFont>
      <p:font typeface="Libre Baskerville" panose="02000000000000000000" pitchFamily="2" charset="0"/>
      <p:regular r:id="rId29"/>
      <p:bold r:id="rId30"/>
      <p:italic r:id="rId31"/>
    </p:embeddedFont>
    <p:embeddedFont>
      <p:font typeface="Open Sans" panose="020B0606030504020204" pitchFamily="34" charset="0"/>
      <p:regular r:id="rId32"/>
      <p:bold r:id="rId33"/>
      <p:italic r:id="rId34"/>
      <p:boldItalic r:id="rId35"/>
    </p:embeddedFont>
    <p:embeddedFont>
      <p:font typeface="PT Sans Narrow" panose="020B0506020203020204" pitchFamily="34" charset="77"/>
      <p:regular r:id="rId36"/>
      <p:bold r:id="rId37"/>
    </p:embeddedFont>
    <p:embeddedFont>
      <p:font typeface="Source Sans Pro" panose="020B0503030403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3"/>
    <p:restoredTop sz="94694"/>
  </p:normalViewPr>
  <p:slideViewPr>
    <p:cSldViewPr snapToGrid="0">
      <p:cViewPr varScale="1">
        <p:scale>
          <a:sx n="161" d="100"/>
          <a:sy n="161" d="100"/>
        </p:scale>
        <p:origin x="792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0" Type="http://schemas.openxmlformats.org/officeDocument/2006/relationships/font" Target="fonts/font2.fntdata"/><Relationship Id="rId41" Type="http://schemas.openxmlformats.org/officeDocument/2006/relationships/font" Target="fonts/font23.fntdata"/></Relationships>
</file>

<file path=ppt/media/image1.gi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34a48d885_0_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34a48d885_0_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34a48d885_0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34a48d885_0_7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34a48d885_0_7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34a48d885_0_7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34a48d885_0_7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34a48d885_0_7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6404b7dec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6404b7dec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a0e205758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a0e205758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34a48d88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34a48d88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34a48d885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34a48d885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34a48d885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34a48d885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34a48d885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634a48d885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to be replaced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34a48d885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34a48d885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-Huber loss allows less dramatic changes which often hurt RL.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34a48d885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34a48d885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34a48d885_0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34a48d885_0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34a48d885_0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34a48d885_0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914400" y="205978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ource Sans Pro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dt" idx="10"/>
          </p:nvPr>
        </p:nvSpPr>
        <p:spPr>
          <a:xfrm>
            <a:off x="6172200" y="4643438"/>
            <a:ext cx="24765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ftr" idx="11"/>
          </p:nvPr>
        </p:nvSpPr>
        <p:spPr>
          <a:xfrm>
            <a:off x="914400" y="462915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45720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91440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37160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182880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28600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274320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20040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365760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>
            <a:spLocks noGrp="1"/>
          </p:cNvSpPr>
          <p:nvPr>
            <p:ph type="sldNum" idx="12"/>
          </p:nvPr>
        </p:nvSpPr>
        <p:spPr>
          <a:xfrm>
            <a:off x="146304" y="4657725"/>
            <a:ext cx="457200" cy="342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body" idx="1"/>
          </p:nvPr>
        </p:nvSpPr>
        <p:spPr>
          <a:xfrm>
            <a:off x="914400" y="1085850"/>
            <a:ext cx="77724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 rtl="0"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ymbol"/>
              <a:buChar char="●"/>
              <a:defRPr/>
            </a:lvl1pPr>
            <a:lvl2pPr marL="914400" lvl="1" indent="-317500" algn="l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ymbol"/>
              <a:buChar char="●"/>
              <a:defRPr/>
            </a:lvl2pPr>
            <a:lvl3pPr marL="1371600" lvl="2" indent="-317500" algn="l" rtl="0">
              <a:spcBef>
                <a:spcPts val="1600"/>
              </a:spcBef>
              <a:spcAft>
                <a:spcPts val="0"/>
              </a:spcAft>
              <a:buClr>
                <a:srgbClr val="F0C1B0"/>
              </a:buClr>
              <a:buSzPts val="1400"/>
              <a:buFont typeface="Noto Symbol"/>
              <a:buChar char="●"/>
              <a:defRPr/>
            </a:lvl3pPr>
            <a:lvl4pPr marL="1828800" lvl="3" indent="-317500" algn="l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oto Symbol"/>
              <a:buChar char="●"/>
              <a:defRPr/>
            </a:lvl4pPr>
            <a:lvl5pPr marL="2286000" lvl="4" indent="-317500" algn="l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bre Baskerville"/>
              <a:buChar char="o"/>
              <a:defRPr/>
            </a:lvl5pPr>
            <a:lvl6pPr marL="2743200" lvl="5" indent="-317500" algn="l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bre Baskerville"/>
              <a:buChar char="•"/>
              <a:defRPr/>
            </a:lvl6pPr>
            <a:lvl7pPr marL="3200400" lvl="6" indent="-317500" algn="l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ibre Baskerville"/>
              <a:buChar char="•"/>
              <a:defRPr/>
            </a:lvl7pPr>
            <a:lvl8pPr marL="3657600" lvl="7" indent="-317500" algn="l" rtl="0">
              <a:spcBef>
                <a:spcPts val="1600"/>
              </a:spcBef>
              <a:spcAft>
                <a:spcPts val="0"/>
              </a:spcAft>
              <a:buClr>
                <a:srgbClr val="F0C1B0"/>
              </a:buClr>
              <a:buSzPts val="1400"/>
              <a:buFont typeface="Libre Baskerville"/>
              <a:buChar char="•"/>
              <a:defRPr/>
            </a:lvl8pPr>
            <a:lvl9pPr marL="4114800" lvl="8" indent="-317500" algn="l" rtl="0">
              <a:spcBef>
                <a:spcPts val="1600"/>
              </a:spcBef>
              <a:spcAft>
                <a:spcPts val="1600"/>
              </a:spcAft>
              <a:buClr>
                <a:srgbClr val="DDB8B3"/>
              </a:buClr>
              <a:buSzPts val="1400"/>
              <a:buFont typeface="Libre Baskerville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llyyyt123/WPI-CS525-DS595-Fall22/tree/main/Project3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pytorch.org/get-started/locally/" TargetMode="External"/><Relationship Id="rId5" Type="http://schemas.openxmlformats.org/officeDocument/2006/relationships/hyperlink" Target="https://github.com/Farama-Foundation/Gymnasium" TargetMode="External"/><Relationship Id="rId4" Type="http://schemas.openxmlformats.org/officeDocument/2006/relationships/hyperlink" Target="https://www.python.org/downloads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0.02298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ytorch.org/tutorials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cs.toronto.edu/~vmnih/docs/dqn.pdf" TargetMode="External"/><Relationship Id="rId5" Type="http://schemas.openxmlformats.org/officeDocument/2006/relationships/hyperlink" Target="https://medium.com/@jonathan_hui/rl-dqn-deep-q-network-e207751f7ae4" TargetMode="External"/><Relationship Id="rId4" Type="http://schemas.openxmlformats.org/officeDocument/2006/relationships/hyperlink" Target="https://pytorch.org/tutorials/intermediate/reinforcement_q_learning.html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/>
          </p:nvPr>
        </p:nvSpPr>
        <p:spPr>
          <a:xfrm>
            <a:off x="1004150" y="1827639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DS551/CS525 2023 Fall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3 - Deep Q-learning</a:t>
            </a:r>
            <a:endParaRPr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1"/>
          </p:nvPr>
        </p:nvSpPr>
        <p:spPr>
          <a:xfrm>
            <a:off x="2137250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10/6/2023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/>
        </p:nvSpPr>
        <p:spPr>
          <a:xfrm>
            <a:off x="0" y="0"/>
            <a:ext cx="9144000" cy="5127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Grading &amp; Format</a:t>
            </a:r>
            <a:endParaRPr sz="3000" b="1">
              <a:solidFill>
                <a:srgbClr val="FFFFFF"/>
              </a:solidFill>
            </a:endParaRPr>
          </a:p>
        </p:txBody>
      </p:sp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Code Format</a:t>
            </a:r>
            <a:endParaRPr sz="3000"/>
          </a:p>
        </p:txBody>
      </p:sp>
      <p:sp>
        <p:nvSpPr>
          <p:cNvPr id="142" name="Google Shape;142;p23"/>
          <p:cNvSpPr txBox="1">
            <a:spLocks noGrp="1"/>
          </p:cNvSpPr>
          <p:nvPr>
            <p:ph type="body" idx="1"/>
          </p:nvPr>
        </p:nvSpPr>
        <p:spPr>
          <a:xfrm>
            <a:off x="311700" y="896575"/>
            <a:ext cx="8520600" cy="3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Please download all the .</a:t>
            </a:r>
            <a:r>
              <a:rPr lang="en" dirty="0" err="1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py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files from </a:t>
            </a:r>
            <a:r>
              <a:rPr lang="en" u="sng" dirty="0">
                <a:solidFill>
                  <a:schemeClr val="hlink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3"/>
              </a:rPr>
              <a:t>github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-"/>
            </a:pPr>
            <a:r>
              <a:rPr lang="en" dirty="0">
                <a:latin typeface="Microsoft JhengHei"/>
                <a:ea typeface="Microsoft JhengHei"/>
                <a:cs typeface="Microsoft JhengHei"/>
                <a:sym typeface="Microsoft JhengHei"/>
              </a:rPr>
              <a:t>Follow the instructions in README to install packages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Char char="-"/>
            </a:pPr>
            <a:r>
              <a:rPr lang="en" b="1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Six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functions you should implement in </a:t>
            </a:r>
            <a:r>
              <a:rPr lang="en" dirty="0" err="1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agent_dqn.py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AutoNum type="arabicPeriod"/>
            </a:pP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__</a:t>
            </a:r>
            <a:r>
              <a:rPr lang="en" dirty="0" err="1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init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__(self, env, </a:t>
            </a:r>
            <a:r>
              <a:rPr lang="en" dirty="0" err="1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args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AutoNum type="arabicPeriod"/>
            </a:pPr>
            <a:r>
              <a:rPr lang="en" dirty="0" err="1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init_game_setting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(self)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AutoNum type="arabicPeriod"/>
            </a:pPr>
            <a:r>
              <a:rPr lang="en" dirty="0" err="1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make_action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(self, state, test)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AutoNum type="arabicPeriod"/>
            </a:pPr>
            <a:r>
              <a:rPr lang="en" dirty="0">
                <a:latin typeface="Microsoft JhengHei"/>
                <a:ea typeface="Microsoft JhengHei"/>
                <a:cs typeface="Microsoft JhengHei"/>
                <a:sym typeface="Microsoft JhengHei"/>
              </a:rPr>
              <a:t>train(self)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AutoNum type="arabicPeriod"/>
            </a:pP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push(self)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AutoNum type="arabicPeriod"/>
            </a:pPr>
            <a:r>
              <a:rPr lang="en" dirty="0" err="1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repaly_buffer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(self)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Char char="-"/>
            </a:pPr>
            <a:r>
              <a:rPr lang="en" b="1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DO NOT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add any parameter in __</a:t>
            </a:r>
            <a:r>
              <a:rPr lang="en" dirty="0" err="1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init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__(), </a:t>
            </a:r>
            <a:r>
              <a:rPr lang="en" dirty="0" err="1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init_game_setting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() and </a:t>
            </a:r>
            <a:r>
              <a:rPr lang="en" dirty="0" err="1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make_action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()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Char char="-"/>
            </a:pP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You can change the seed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Char char="-"/>
            </a:pPr>
            <a:r>
              <a:rPr lang="en" dirty="0">
                <a:latin typeface="Microsoft JhengHei"/>
                <a:ea typeface="Microsoft JhengHei"/>
                <a:cs typeface="Microsoft JhengHei"/>
                <a:sym typeface="Microsoft JhengHei"/>
              </a:rPr>
              <a:t>You can add new functions in the </a:t>
            </a:r>
            <a:r>
              <a:rPr lang="en" dirty="0" err="1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agent_dqn.py</a:t>
            </a:r>
            <a:endParaRPr dirty="0">
              <a:solidFill>
                <a:srgbClr val="1155CC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>
            <a:off x="311700" y="948400"/>
            <a:ext cx="8520600" cy="3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Char char="-"/>
            </a:pPr>
            <a:r>
              <a:rPr lang="en" b="1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Two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functions you should implement in </a:t>
            </a:r>
            <a:r>
              <a:rPr lang="en" dirty="0" err="1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dqn_model.py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AutoNum type="arabicPeriod"/>
            </a:pP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__</a:t>
            </a:r>
            <a:r>
              <a:rPr lang="en" dirty="0" err="1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init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__(self)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AutoNum type="arabicPeriod"/>
            </a:pP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forward(self, x)</a:t>
            </a:r>
            <a:endParaRPr dirty="0">
              <a:solidFill>
                <a:srgbClr val="695D4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Char char="-"/>
            </a:pPr>
            <a:r>
              <a:rPr lang="en" dirty="0">
                <a:latin typeface="Microsoft JhengHei"/>
                <a:ea typeface="Microsoft JhengHei"/>
                <a:cs typeface="Microsoft JhengHei"/>
                <a:sym typeface="Microsoft JhengHei"/>
              </a:rPr>
              <a:t>You can add parameters in these two functions</a:t>
            </a:r>
            <a:endParaRPr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Char char="-"/>
            </a:pPr>
            <a:r>
              <a:rPr lang="en" dirty="0">
                <a:latin typeface="Microsoft JhengHei"/>
                <a:ea typeface="Microsoft JhengHei"/>
                <a:cs typeface="Microsoft JhengHei"/>
                <a:sym typeface="Microsoft JhengHei"/>
              </a:rPr>
              <a:t>You can add new functions in the </a:t>
            </a:r>
            <a:r>
              <a:rPr lang="en" dirty="0" err="1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dqn_model.py</a:t>
            </a:r>
            <a:endParaRPr dirty="0">
              <a:solidFill>
                <a:srgbClr val="1155CC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Microsoft JhengHei"/>
              <a:buChar char="-"/>
            </a:pPr>
            <a:r>
              <a:rPr lang="en" dirty="0">
                <a:latin typeface="Microsoft JhengHei"/>
                <a:ea typeface="Microsoft JhengHei"/>
                <a:cs typeface="Microsoft JhengHei"/>
                <a:sym typeface="Microsoft JhengHei"/>
              </a:rPr>
              <a:t>You can add your arguments in </a:t>
            </a:r>
            <a:r>
              <a:rPr lang="en" dirty="0" err="1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argument.py</a:t>
            </a:r>
            <a:r>
              <a:rPr lang="en" dirty="0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en" dirty="0">
                <a:solidFill>
                  <a:schemeClr val="bg2">
                    <a:lumMod val="50000"/>
                  </a:schemeClr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(if needed)</a:t>
            </a:r>
            <a:endParaRPr dirty="0">
              <a:solidFill>
                <a:schemeClr val="bg2">
                  <a:lumMod val="50000"/>
                </a:schemeClr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800"/>
              <a:buFont typeface="Microsoft JhengHei"/>
              <a:buChar char="-"/>
            </a:pPr>
            <a:endParaRPr dirty="0">
              <a:solidFill>
                <a:srgbClr val="1155CC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Microsoft JhengHei"/>
              <a:buChar char="-"/>
            </a:pPr>
            <a:r>
              <a:rPr lang="en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Please don’t revise </a:t>
            </a:r>
            <a:r>
              <a:rPr lang="en" dirty="0" err="1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test.py</a:t>
            </a:r>
            <a:r>
              <a:rPr lang="en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, </a:t>
            </a:r>
            <a:r>
              <a:rPr lang="en" dirty="0" err="1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main.py</a:t>
            </a:r>
            <a:r>
              <a:rPr lang="en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, </a:t>
            </a:r>
            <a:r>
              <a:rPr lang="en" dirty="0" err="1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environment.py</a:t>
            </a:r>
            <a:r>
              <a:rPr lang="en" dirty="0">
                <a:solidFill>
                  <a:srgbClr val="FF0000"/>
                </a:solidFill>
                <a:latin typeface="Microsoft JhengHei"/>
                <a:ea typeface="Microsoft JhengHei"/>
                <a:sym typeface="Microsoft JhengHei"/>
              </a:rPr>
              <a:t>, </a:t>
            </a:r>
            <a:r>
              <a:rPr lang="en" dirty="0" err="1">
                <a:solidFill>
                  <a:srgbClr val="FF0000"/>
                </a:solidFill>
                <a:latin typeface="Microsoft JhengHei"/>
                <a:ea typeface="Microsoft JhengHei"/>
                <a:sym typeface="Microsoft JhengHei"/>
              </a:rPr>
              <a:t>atari_wrapper.py</a:t>
            </a:r>
            <a:r>
              <a:rPr lang="en" dirty="0">
                <a:solidFill>
                  <a:srgbClr val="FF0000"/>
                </a:solidFill>
                <a:latin typeface="Microsoft JhengHei"/>
                <a:ea typeface="Microsoft JhengHei"/>
                <a:sym typeface="Microsoft JhengHei"/>
              </a:rPr>
              <a:t> </a:t>
            </a:r>
            <a:r>
              <a:rPr lang="en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and </a:t>
            </a:r>
            <a:r>
              <a:rPr lang="en" dirty="0" err="1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agent.py</a:t>
            </a:r>
            <a:endParaRPr dirty="0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48" name="Google Shape;148;p24"/>
          <p:cNvSpPr txBox="1"/>
          <p:nvPr/>
        </p:nvSpPr>
        <p:spPr>
          <a:xfrm>
            <a:off x="0" y="0"/>
            <a:ext cx="9144000" cy="5127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Grading &amp; Format</a:t>
            </a:r>
            <a:endParaRPr sz="3000" b="1">
              <a:solidFill>
                <a:srgbClr val="FFFFFF"/>
              </a:solidFill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Code Format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/>
        </p:nvSpPr>
        <p:spPr>
          <a:xfrm>
            <a:off x="0" y="0"/>
            <a:ext cx="9144000" cy="5127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Grading &amp; Format</a:t>
            </a:r>
            <a:endParaRPr sz="3000" b="1">
              <a:solidFill>
                <a:srgbClr val="FFFFFF"/>
              </a:solidFill>
            </a:endParaRPr>
          </a:p>
        </p:txBody>
      </p:sp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Deliverables</a:t>
            </a:r>
            <a:endParaRPr sz="3000"/>
          </a:p>
        </p:txBody>
      </p:sp>
      <p:sp>
        <p:nvSpPr>
          <p:cNvPr id="156" name="Google Shape;156;p25"/>
          <p:cNvSpPr txBox="1">
            <a:spLocks noGrp="1"/>
          </p:cNvSpPr>
          <p:nvPr>
            <p:ph type="body" idx="1"/>
          </p:nvPr>
        </p:nvSpPr>
        <p:spPr>
          <a:xfrm>
            <a:off x="311700" y="1022675"/>
            <a:ext cx="8658300" cy="38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 dirty="0"/>
              <a:t>Deadline: </a:t>
            </a:r>
            <a:r>
              <a:rPr lang="en" b="1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Week 10, Tuesday Dec 31, 2022 (23:59)</a:t>
            </a:r>
            <a:endParaRPr b="1" dirty="0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dirty="0">
                <a:latin typeface="Microsoft JhengHei"/>
                <a:ea typeface="Microsoft JhengHei"/>
                <a:cs typeface="Microsoft JhengHei"/>
                <a:sym typeface="Microsoft JhengHei"/>
              </a:rPr>
              <a:t>Your submission </a:t>
            </a:r>
            <a:r>
              <a:rPr lang="en" b="1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MUST</a:t>
            </a:r>
            <a:r>
              <a:rPr lang="en" dirty="0">
                <a:latin typeface="Microsoft JhengHei"/>
                <a:ea typeface="Microsoft JhengHei"/>
                <a:cs typeface="Microsoft JhengHei"/>
                <a:sym typeface="Microsoft JhengHei"/>
              </a:rPr>
              <a:t> have following</a:t>
            </a:r>
            <a:r>
              <a:rPr lang="en" dirty="0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files</a:t>
            </a:r>
            <a:endParaRPr sz="1800" dirty="0">
              <a:solidFill>
                <a:srgbClr val="1155CC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-"/>
            </a:pPr>
            <a:r>
              <a:rPr lang="en" sz="1800" dirty="0" err="1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agent_dqn.py</a:t>
            </a:r>
            <a:r>
              <a:rPr lang="en" sz="1800" dirty="0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, </a:t>
            </a:r>
            <a:r>
              <a:rPr lang="en" sz="1800" dirty="0" err="1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dqn_model.py</a:t>
            </a:r>
            <a:r>
              <a:rPr lang="en" sz="1800" dirty="0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, </a:t>
            </a:r>
            <a:r>
              <a:rPr lang="en" sz="1800" dirty="0" err="1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argument.py</a:t>
            </a:r>
            <a:endParaRPr lang="en-US" sz="1800" dirty="0">
              <a:solidFill>
                <a:srgbClr val="1155CC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-"/>
            </a:pPr>
            <a:r>
              <a:rPr lang="en-US" sz="1800" dirty="0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[</a:t>
            </a:r>
            <a:r>
              <a:rPr lang="en-US" sz="1800" dirty="0" err="1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saved_model_file</a:t>
            </a:r>
            <a:r>
              <a:rPr lang="en-US" sz="1800" dirty="0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] (.</a:t>
            </a:r>
            <a:r>
              <a:rPr lang="en-US" sz="1800" dirty="0" err="1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pth</a:t>
            </a:r>
            <a:r>
              <a:rPr lang="en-US" sz="1800" dirty="0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file)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-"/>
            </a:pPr>
            <a:r>
              <a:rPr lang="en" sz="1800" dirty="0" err="1">
                <a:solidFill>
                  <a:srgbClr val="1155CC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report.pdf</a:t>
            </a:r>
            <a:endParaRPr sz="18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-"/>
            </a:pPr>
            <a:r>
              <a:rPr lang="en" sz="1800" dirty="0">
                <a:latin typeface="Microsoft JhengHei"/>
                <a:ea typeface="Microsoft JhengHei"/>
                <a:cs typeface="Microsoft JhengHei"/>
                <a:sym typeface="Microsoft JhengHei"/>
              </a:rPr>
              <a:t>README (with details of what files you have modified.)</a:t>
            </a:r>
            <a:endParaRPr sz="18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-"/>
            </a:pPr>
            <a:r>
              <a:rPr lang="en" sz="1800" dirty="0">
                <a:latin typeface="Microsoft JhengHei"/>
                <a:ea typeface="Microsoft JhengHei"/>
                <a:cs typeface="Microsoft JhengHei"/>
                <a:sym typeface="Microsoft JhengHei"/>
              </a:rPr>
              <a:t>other files you need</a:t>
            </a:r>
            <a:endParaRPr sz="18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icrosoft JhengHei"/>
              <a:buChar char="-"/>
            </a:pPr>
            <a:r>
              <a:rPr lang="en" dirty="0">
                <a:latin typeface="Microsoft JhengHei"/>
                <a:ea typeface="Microsoft JhengHei"/>
                <a:cs typeface="Microsoft JhengHei"/>
                <a:sym typeface="Microsoft JhengHei"/>
              </a:rPr>
              <a:t>If your model is too large for canvas, upload it to a cloud space (like </a:t>
            </a:r>
            <a:r>
              <a:rPr lang="en" dirty="0" err="1">
                <a:latin typeface="Microsoft JhengHei"/>
                <a:ea typeface="Microsoft JhengHei"/>
                <a:cs typeface="Microsoft JhengHei"/>
                <a:sym typeface="Microsoft JhengHei"/>
              </a:rPr>
              <a:t>dropbox</a:t>
            </a:r>
            <a:r>
              <a:rPr lang="en" dirty="0">
                <a:latin typeface="Microsoft JhengHei"/>
                <a:ea typeface="Microsoft JhengHei"/>
                <a:cs typeface="Microsoft JhengHei"/>
                <a:sym typeface="Microsoft JhengHei"/>
              </a:rPr>
              <a:t>, google drive) and </a:t>
            </a:r>
            <a:r>
              <a:rPr lang="en" dirty="0">
                <a:solidFill>
                  <a:srgbClr val="695D4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provide the link</a:t>
            </a:r>
            <a:r>
              <a:rPr lang="en" dirty="0">
                <a:latin typeface="Microsoft JhengHei"/>
                <a:ea typeface="Microsoft JhengHei"/>
                <a:cs typeface="Microsoft JhengHei"/>
                <a:sym typeface="Microsoft JhengHei"/>
              </a:rPr>
              <a:t> to download the model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 dirty="0"/>
          </a:p>
          <a:p>
            <a:pPr marL="45720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/>
        </p:nvSpPr>
        <p:spPr>
          <a:xfrm>
            <a:off x="0" y="0"/>
            <a:ext cx="9144000" cy="5127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Grading &amp; Format</a:t>
            </a:r>
            <a:endParaRPr sz="3000" b="1">
              <a:solidFill>
                <a:srgbClr val="FFFFFF"/>
              </a:solidFill>
            </a:endParaRPr>
          </a:p>
        </p:txBody>
      </p:sp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Package</a:t>
            </a:r>
            <a:endParaRPr sz="3000"/>
          </a:p>
        </p:txBody>
      </p:sp>
      <p:sp>
        <p:nvSpPr>
          <p:cNvPr id="163" name="Google Shape;163;p26"/>
          <p:cNvSpPr txBox="1">
            <a:spLocks noGrp="1"/>
          </p:cNvSpPr>
          <p:nvPr>
            <p:ph type="body" idx="1"/>
          </p:nvPr>
        </p:nvSpPr>
        <p:spPr>
          <a:xfrm>
            <a:off x="311700" y="948400"/>
            <a:ext cx="8520600" cy="3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Please use Python3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The TA will execute ‘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python </a:t>
            </a:r>
            <a:r>
              <a:rPr lang="en" dirty="0" err="1">
                <a:latin typeface="Georgia"/>
                <a:ea typeface="Georgia"/>
                <a:cs typeface="Georgia"/>
                <a:sym typeface="Georgia"/>
              </a:rPr>
              <a:t>main.py</a:t>
            </a:r>
            <a:r>
              <a:rPr lang="en" dirty="0">
                <a:latin typeface="Georgia"/>
                <a:ea typeface="Georgia"/>
                <a:cs typeface="Georgia"/>
                <a:sym typeface="Georgia"/>
              </a:rPr>
              <a:t> --</a:t>
            </a:r>
            <a:r>
              <a:rPr lang="en" dirty="0" err="1">
                <a:latin typeface="Georgia"/>
                <a:ea typeface="Georgia"/>
                <a:cs typeface="Georgia"/>
                <a:sym typeface="Georgia"/>
              </a:rPr>
              <a:t>test_dqn</a:t>
            </a:r>
            <a:r>
              <a:rPr lang="en" dirty="0"/>
              <a:t>’ to run your code on</a:t>
            </a:r>
            <a:r>
              <a:rPr lang="en" b="1" dirty="0"/>
              <a:t> </a:t>
            </a:r>
            <a:r>
              <a:rPr lang="en" b="1" dirty="0" err="1">
                <a:solidFill>
                  <a:srgbClr val="FF0000"/>
                </a:solidFill>
              </a:rPr>
              <a:t>ubuntu+GPU</a:t>
            </a:r>
            <a:endParaRPr b="1" dirty="0">
              <a:solidFill>
                <a:srgbClr val="FF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The execution for the model should be done within 20 minutes, excluding model download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Allowed packages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 dirty="0" err="1"/>
              <a:t>PyTorch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 dirty="0" err="1"/>
              <a:t>Numpy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 dirty="0" err="1"/>
              <a:t>Scipy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 dirty="0"/>
              <a:t>Pandas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 dirty="0"/>
              <a:t>Python Standard Lib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 dirty="0"/>
              <a:t>etc.</a:t>
            </a:r>
            <a:endParaRPr sz="18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Setup</a:t>
            </a:r>
            <a:endParaRPr dirty="0"/>
          </a:p>
        </p:txBody>
      </p:sp>
      <p:sp>
        <p:nvSpPr>
          <p:cNvPr id="175" name="Google Shape;175;p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7741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Recommended programming IDE (integrated development environment): VS code (See </a:t>
            </a:r>
            <a:r>
              <a:rPr lang="en-US" sz="1400" b="0" i="0" u="none" strike="noStrike" dirty="0">
                <a:solidFill>
                  <a:srgbClr val="1F2328"/>
                </a:solidFill>
                <a:effectLst/>
                <a:latin typeface="-apple-system"/>
                <a:hlinkClick r:id="rId3"/>
              </a:rPr>
              <a:t>install VS code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Install </a:t>
            </a:r>
            <a:r>
              <a:rPr lang="en-US" sz="1400" b="0" i="0" u="none" strike="noStrike" dirty="0">
                <a:solidFill>
                  <a:srgbClr val="1F2328"/>
                </a:solidFill>
                <a:effectLst/>
                <a:latin typeface="-apple-system"/>
                <a:hlinkClick r:id="rId4"/>
              </a:rPr>
              <a:t>Miniconda</a:t>
            </a:r>
            <a:endParaRPr lang="en-US" sz="1400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Install </a:t>
            </a:r>
            <a:r>
              <a:rPr lang="en-US" sz="1400" b="0" i="0" u="none" strike="noStrike" dirty="0">
                <a:solidFill>
                  <a:srgbClr val="1F2328"/>
                </a:solidFill>
                <a:effectLst/>
                <a:latin typeface="-apple-system"/>
                <a:hlinkClick r:id="rId4"/>
              </a:rPr>
              <a:t>Python 3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, by default, it's Python 3.11.4 now (Aug 20, 2023).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Create virtual environment: 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conda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 create -n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myenv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 python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Activate your virtual environment: 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conda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 activate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myenv</a:t>
            </a:r>
            <a:endParaRPr lang="en-US" sz="1400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Install gymnasium: pip install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opencv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-python-headless gymnasium[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atari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]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autorom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[accept-rom-license] (See </a:t>
            </a:r>
            <a:r>
              <a:rPr lang="en-US" sz="1400" b="0" i="0" u="none" strike="noStrike" dirty="0">
                <a:solidFill>
                  <a:srgbClr val="1F2328"/>
                </a:solidFill>
                <a:effectLst/>
                <a:latin typeface="-apple-system"/>
                <a:hlinkClick r:id="rId5"/>
              </a:rPr>
              <a:t>install gymnasium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install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pytorch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: See </a:t>
            </a:r>
            <a:r>
              <a:rPr lang="en-US" sz="1400" b="0" i="0" u="none" strike="noStrike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install pytorch</a:t>
            </a:r>
            <a:endParaRPr lang="en-US" sz="1400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For the Atari wrapper, install the following two items: pip install -U "ray[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rllib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]"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ipywidgets</a:t>
            </a:r>
            <a:endParaRPr lang="en-US" sz="1400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For video recording in testing, install the following three items: 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conda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 install -c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conda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-forge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moviepy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, 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conda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 install -c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conda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-forge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ffmpeg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, 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conda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 update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ffmpeg</a:t>
            </a:r>
            <a:endParaRPr lang="en-US" sz="1400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When testing, for nice output on the terminal, you need to install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tqdm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: 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conda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 install -c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conda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-forge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tqdm</a:t>
            </a:r>
            <a:endParaRPr lang="en-US" sz="1400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F6B60C-0AC9-7162-E8D7-7163A00897D8}"/>
              </a:ext>
            </a:extLst>
          </p:cNvPr>
          <p:cNvSpPr txBox="1"/>
          <p:nvPr/>
        </p:nvSpPr>
        <p:spPr>
          <a:xfrm>
            <a:off x="-39858" y="475808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The links above are available on </a:t>
            </a:r>
            <a:r>
              <a:rPr lang="en-US" dirty="0">
                <a:solidFill>
                  <a:srgbClr val="1F2328"/>
                </a:solidFill>
                <a:latin typeface="-apple-system"/>
              </a:rPr>
              <a:t>project 3 </a:t>
            </a:r>
            <a:r>
              <a:rPr lang="en-US" sz="1400" b="0" i="0" dirty="0" err="1">
                <a:solidFill>
                  <a:srgbClr val="1F2328"/>
                </a:solidFill>
                <a:effectLst/>
                <a:latin typeface="-apple-system"/>
              </a:rPr>
              <a:t>github</a:t>
            </a:r>
            <a:r>
              <a:rPr lang="en-US" sz="1400" b="0" i="0" dirty="0">
                <a:solidFill>
                  <a:srgbClr val="1F2328"/>
                </a:solidFill>
                <a:effectLst/>
                <a:latin typeface="-apple-system"/>
              </a:rPr>
              <a:t> page.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/>
        </p:nvSpPr>
        <p:spPr>
          <a:xfrm>
            <a:off x="-11725" y="2344"/>
            <a:ext cx="9144000" cy="5127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Environment Preparation</a:t>
            </a:r>
            <a:endParaRPr sz="3000"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lt1"/>
              </a:solidFill>
            </a:endParaRPr>
          </a:p>
        </p:txBody>
      </p:sp>
      <p:sp>
        <p:nvSpPr>
          <p:cNvPr id="169" name="Google Shape;169;p27"/>
          <p:cNvSpPr txBox="1"/>
          <p:nvPr/>
        </p:nvSpPr>
        <p:spPr>
          <a:xfrm>
            <a:off x="539600" y="787525"/>
            <a:ext cx="8261100" cy="39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000" dirty="0"/>
              <a:t>GPU resources:</a:t>
            </a:r>
            <a:endParaRPr sz="2000" dirty="0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1. How to use WPI Turing </a:t>
            </a:r>
            <a:r>
              <a:rPr lang="en-US" sz="2000" dirty="0"/>
              <a:t>GPUs with your WPI account</a:t>
            </a:r>
            <a:endParaRPr sz="2000" dirty="0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	</a:t>
            </a:r>
          </a:p>
          <a:p>
            <a:pPr marL="457200">
              <a:lnSpc>
                <a:spcPct val="115000"/>
              </a:lnSpc>
            </a:pPr>
            <a:r>
              <a:rPr lang="en-US" sz="2000" dirty="0"/>
              <a:t>2. Google Cloud https://</a:t>
            </a:r>
            <a:r>
              <a:rPr lang="en-US" sz="2000" dirty="0" err="1"/>
              <a:t>cloud.google.com</a:t>
            </a:r>
            <a:r>
              <a:rPr lang="en-US" sz="2000" dirty="0"/>
              <a:t>/</a:t>
            </a:r>
            <a:r>
              <a:rPr lang="en-US" sz="2000" dirty="0" err="1"/>
              <a:t>gpu</a:t>
            </a:r>
            <a:endParaRPr lang="en-US" sz="2000" dirty="0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>
                <a:solidFill>
                  <a:schemeClr val="accent5"/>
                </a:solidFill>
                <a:highlight>
                  <a:schemeClr val="lt1"/>
                </a:highlight>
              </a:rPr>
              <a:t>See more details in the next slide</a:t>
            </a:r>
            <a:endParaRPr sz="2000" dirty="0"/>
          </a:p>
          <a:p>
            <a:pPr marL="45720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2400" dirty="0"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F72FE-13C9-66A5-921E-3F5FB8901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B2F96-A1A5-62FA-FCF7-D040735B23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361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299974" y="633150"/>
            <a:ext cx="8844025" cy="42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dirty="0">
                <a:solidFill>
                  <a:srgbClr val="000000"/>
                </a:solidFill>
              </a:rPr>
              <a:t>Introduction</a:t>
            </a:r>
            <a:endParaRPr dirty="0">
              <a:solidFill>
                <a:srgbClr val="000000"/>
              </a:solidFill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 dirty="0">
                <a:solidFill>
                  <a:srgbClr val="000000"/>
                </a:solidFill>
              </a:rPr>
              <a:t>Game Playing : Breakout</a:t>
            </a:r>
            <a:endParaRPr sz="1800" dirty="0">
              <a:solidFill>
                <a:srgbClr val="000000"/>
              </a:solidFill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dirty="0">
                <a:solidFill>
                  <a:srgbClr val="000000"/>
                </a:solidFill>
              </a:rPr>
              <a:t>Deep Reinforcement Learning</a:t>
            </a:r>
            <a:endParaRPr dirty="0">
              <a:solidFill>
                <a:srgbClr val="000000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 dirty="0">
                <a:solidFill>
                  <a:srgbClr val="000000"/>
                </a:solidFill>
              </a:rPr>
              <a:t>Deep Q-Learning (DQN)</a:t>
            </a:r>
            <a:endParaRPr sz="1800" dirty="0">
              <a:solidFill>
                <a:srgbClr val="000000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 dirty="0">
                <a:solidFill>
                  <a:srgbClr val="000000"/>
                </a:solidFill>
              </a:rPr>
              <a:t>Improvements to DQN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dirty="0">
                <a:solidFill>
                  <a:srgbClr val="000000"/>
                </a:solidFill>
              </a:rPr>
              <a:t>Grading &amp; Format</a:t>
            </a:r>
            <a:endParaRPr dirty="0">
              <a:solidFill>
                <a:srgbClr val="000000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 dirty="0">
                <a:solidFill>
                  <a:srgbClr val="000000"/>
                </a:solidFill>
              </a:rPr>
              <a:t>Grading Policy</a:t>
            </a:r>
            <a:endParaRPr sz="1800" dirty="0">
              <a:solidFill>
                <a:srgbClr val="000000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 dirty="0">
                <a:solidFill>
                  <a:srgbClr val="000000"/>
                </a:solidFill>
              </a:rPr>
              <a:t>Code Format</a:t>
            </a:r>
            <a:endParaRPr sz="1800" dirty="0">
              <a:solidFill>
                <a:srgbClr val="000000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 dirty="0">
                <a:solidFill>
                  <a:srgbClr val="000000"/>
                </a:solidFill>
              </a:rPr>
              <a:t>Submission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dirty="0">
                <a:solidFill>
                  <a:srgbClr val="000000"/>
                </a:solidFill>
              </a:rPr>
              <a:t>WPI Turing or Google Cloud Platform &amp; </a:t>
            </a:r>
            <a:r>
              <a:rPr lang="en" dirty="0" err="1">
                <a:solidFill>
                  <a:srgbClr val="000000"/>
                </a:solidFill>
              </a:rPr>
              <a:t>Pytorch</a:t>
            </a:r>
            <a:r>
              <a:rPr lang="en" dirty="0">
                <a:solidFill>
                  <a:srgbClr val="000000"/>
                </a:solidFill>
              </a:rPr>
              <a:t> Tutorial</a:t>
            </a:r>
            <a:endParaRPr sz="1800" i="1" dirty="0">
              <a:solidFill>
                <a:srgbClr val="FF0000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-11725" y="2344"/>
            <a:ext cx="9144000" cy="51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Outline</a:t>
            </a:r>
            <a:endParaRPr sz="30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Environment</a:t>
            </a:r>
            <a:endParaRPr sz="3000"/>
          </a:p>
        </p:txBody>
      </p:sp>
      <p:sp>
        <p:nvSpPr>
          <p:cNvPr id="85" name="Google Shape;85;p16"/>
          <p:cNvSpPr txBox="1"/>
          <p:nvPr/>
        </p:nvSpPr>
        <p:spPr>
          <a:xfrm>
            <a:off x="-11725" y="2344"/>
            <a:ext cx="9144000" cy="512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Introduction</a:t>
            </a:r>
            <a:endParaRPr sz="3000" b="1">
              <a:solidFill>
                <a:srgbClr val="FFFFFF"/>
              </a:solidFill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116" y="1607271"/>
            <a:ext cx="2624606" cy="313173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1419175" y="1094038"/>
            <a:ext cx="24465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Breakout</a:t>
            </a:r>
            <a:endParaRPr sz="24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4226050" y="1823025"/>
            <a:ext cx="4164000" cy="24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en" sz="1800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Get average reward &gt;= 40 in 100 episodes (5 lives </a:t>
            </a: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per episode)</a:t>
            </a:r>
            <a:endParaRPr lang="en" sz="1800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en" sz="1800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 testing, we consider </a:t>
            </a:r>
            <a:r>
              <a:rPr lang="en-US" sz="1800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" sz="1800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ach episode with its all</a:t>
            </a:r>
            <a:r>
              <a:rPr lang="en" sz="18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800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5 lives</a:t>
            </a:r>
            <a:endParaRPr sz="1800" b="1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 sz="1800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With</a:t>
            </a:r>
            <a:r>
              <a:rPr lang="en" sz="1800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800" dirty="0" err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OpenAI’s</a:t>
            </a:r>
            <a:r>
              <a:rPr lang="en" sz="1800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Atari wrapper</a:t>
            </a:r>
            <a:r>
              <a:rPr lang="en" sz="1800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(modified by us a little bit)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5604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Deep Q-Learning (DQN) </a:t>
            </a:r>
            <a:endParaRPr sz="3000"/>
          </a:p>
        </p:txBody>
      </p:sp>
      <p:sp>
        <p:nvSpPr>
          <p:cNvPr id="94" name="Google Shape;94;p17"/>
          <p:cNvSpPr txBox="1"/>
          <p:nvPr/>
        </p:nvSpPr>
        <p:spPr>
          <a:xfrm>
            <a:off x="-11725" y="2344"/>
            <a:ext cx="9144000" cy="5127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</a:rPr>
              <a:t>Deep Reinforcement Learning</a:t>
            </a:r>
            <a:endParaRPr sz="3000"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FFFFFF"/>
              </a:solidFill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6350" y="1665569"/>
            <a:ext cx="6743700" cy="199637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7325630" y="2861800"/>
            <a:ext cx="1695600" cy="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Fixed targe-Q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" name="Google Shape;96;p17">
            <a:extLst>
              <a:ext uri="{FF2B5EF4-FFF2-40B4-BE49-F238E27FC236}">
                <a16:creationId xmlns:a16="http://schemas.microsoft.com/office/drawing/2014/main" id="{0CB523FF-07D3-8F81-63FC-DACA8C347C9C}"/>
              </a:ext>
            </a:extLst>
          </p:cNvPr>
          <p:cNvSpPr txBox="1"/>
          <p:nvPr/>
        </p:nvSpPr>
        <p:spPr>
          <a:xfrm>
            <a:off x="6362050" y="1751882"/>
            <a:ext cx="1695600" cy="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Replay buffer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Training Plot</a:t>
            </a:r>
            <a:endParaRPr sz="3000"/>
          </a:p>
        </p:txBody>
      </p:sp>
      <p:sp>
        <p:nvSpPr>
          <p:cNvPr id="102" name="Google Shape;102;p18"/>
          <p:cNvSpPr txBox="1"/>
          <p:nvPr/>
        </p:nvSpPr>
        <p:spPr>
          <a:xfrm>
            <a:off x="-11725" y="2344"/>
            <a:ext cx="9144000" cy="512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Introduction</a:t>
            </a:r>
            <a:endParaRPr sz="3000" b="1">
              <a:solidFill>
                <a:srgbClr val="FFFFFF"/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481675" y="3818675"/>
            <a:ext cx="71601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X-axis : number of training steps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Y-axis : average reward in every 30 </a:t>
            </a:r>
            <a:r>
              <a:rPr lang="en" sz="1800" b="1" dirty="0">
                <a:latin typeface="Open Sans"/>
                <a:ea typeface="Open Sans"/>
                <a:cs typeface="Open Sans"/>
                <a:sym typeface="Open Sans"/>
              </a:rPr>
              <a:t>lives </a:t>
            </a: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(not 30 complete episodes).</a:t>
            </a:r>
            <a:endParaRPr sz="1800" dirty="0"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850" y="1097850"/>
            <a:ext cx="7494850" cy="26550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6;p17">
            <a:extLst>
              <a:ext uri="{FF2B5EF4-FFF2-40B4-BE49-F238E27FC236}">
                <a16:creationId xmlns:a16="http://schemas.microsoft.com/office/drawing/2014/main" id="{3FB4117B-2DA7-0C78-08B1-0C1C64E26FB1}"/>
              </a:ext>
            </a:extLst>
          </p:cNvPr>
          <p:cNvSpPr txBox="1"/>
          <p:nvPr/>
        </p:nvSpPr>
        <p:spPr>
          <a:xfrm>
            <a:off x="3998106" y="942182"/>
            <a:ext cx="1695600" cy="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Training curve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05D48D-62DA-EE7B-AD45-FAA8BE67ED57}"/>
              </a:ext>
            </a:extLst>
          </p:cNvPr>
          <p:cNvSpPr/>
          <p:nvPr/>
        </p:nvSpPr>
        <p:spPr>
          <a:xfrm>
            <a:off x="812850" y="1615663"/>
            <a:ext cx="321155" cy="1565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2E69F1-6427-D76D-3772-32A5577B29BC}"/>
              </a:ext>
            </a:extLst>
          </p:cNvPr>
          <p:cNvSpPr txBox="1"/>
          <p:nvPr/>
        </p:nvSpPr>
        <p:spPr>
          <a:xfrm rot="16200000">
            <a:off x="122477" y="2344940"/>
            <a:ext cx="180761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verage</a:t>
            </a: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 score in the last 30 lives</a:t>
            </a:r>
            <a:endParaRPr lang="en-US" sz="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Deep Q-Learning (DQN) </a:t>
            </a:r>
            <a:endParaRPr sz="3000"/>
          </a:p>
        </p:txBody>
      </p:sp>
      <p:sp>
        <p:nvSpPr>
          <p:cNvPr id="110" name="Google Shape;110;p19"/>
          <p:cNvSpPr txBox="1"/>
          <p:nvPr/>
        </p:nvSpPr>
        <p:spPr>
          <a:xfrm>
            <a:off x="-11725" y="2344"/>
            <a:ext cx="9144000" cy="5127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</a:rPr>
              <a:t>Deep Reinforcement Learning</a:t>
            </a:r>
            <a:endParaRPr sz="3000"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FFFFFF"/>
              </a:solidFill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135300" y="997379"/>
            <a:ext cx="8873400" cy="3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The action should act </a:t>
            </a:r>
            <a:r>
              <a:rPr lang="en" sz="1800" dirty="0" err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ε</a:t>
            </a:r>
            <a:r>
              <a:rPr lang="en" sz="1800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-greedily</a:t>
            </a:r>
            <a:endParaRPr sz="1800" dirty="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Random action with probability </a:t>
            </a:r>
            <a:r>
              <a:rPr lang="en" sz="1800" dirty="0" err="1">
                <a:latin typeface="Open Sans"/>
                <a:ea typeface="Open Sans"/>
                <a:cs typeface="Open Sans"/>
                <a:sym typeface="Open Sans"/>
              </a:rPr>
              <a:t>ε</a:t>
            </a:r>
            <a:endParaRPr sz="1800" i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Linearly decay </a:t>
            </a:r>
            <a:r>
              <a:rPr lang="en" sz="1800" dirty="0" err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ε</a:t>
            </a: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 from 1.0 to some small value, say 0.025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Decay per step:(epsilon - </a:t>
            </a:r>
            <a:r>
              <a:rPr lang="en" sz="1800" dirty="0" err="1">
                <a:latin typeface="Open Sans"/>
                <a:ea typeface="Open Sans"/>
                <a:cs typeface="Open Sans"/>
                <a:sym typeface="Open Sans"/>
              </a:rPr>
              <a:t>epsilon_min</a:t>
            </a: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) /number of epsilon step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Hyperparameters (just suggestion)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Replay Buffer Memory Size 10,000 </a:t>
            </a:r>
            <a:r>
              <a:rPr lang="en" sz="1800" i="1" dirty="0">
                <a:latin typeface="Open Sans"/>
                <a:ea typeface="Open Sans"/>
                <a:cs typeface="Open Sans"/>
                <a:sym typeface="Open Sans"/>
              </a:rPr>
              <a:t>(deque)</a:t>
            </a:r>
            <a:endParaRPr sz="1800" i="1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Start to train DQN with buffer size 5000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Update Target Network every 5000 steps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Learning Rate 1.5e-4, Batch Size 32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Adam optimizer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Huber Loss </a:t>
            </a:r>
            <a:r>
              <a:rPr lang="en" sz="1800" i="1" dirty="0">
                <a:latin typeface="Open Sans"/>
                <a:ea typeface="Open Sans"/>
                <a:cs typeface="Open Sans"/>
                <a:sym typeface="Open Sans"/>
              </a:rPr>
              <a:t>(F.smooth_l1_loss)</a:t>
            </a:r>
            <a:endParaRPr sz="1800" i="1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Clip gradients between (-1,1)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7850" y="2512900"/>
            <a:ext cx="2532549" cy="155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4788" y="4071875"/>
            <a:ext cx="3130576" cy="60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Improvements to DQN</a:t>
            </a:r>
            <a:endParaRPr sz="3000"/>
          </a:p>
        </p:txBody>
      </p:sp>
      <p:sp>
        <p:nvSpPr>
          <p:cNvPr id="119" name="Google Shape;119;p20"/>
          <p:cNvSpPr txBox="1">
            <a:spLocks noGrp="1"/>
          </p:cNvSpPr>
          <p:nvPr>
            <p:ph type="body" idx="1"/>
          </p:nvPr>
        </p:nvSpPr>
        <p:spPr>
          <a:xfrm>
            <a:off x="311700" y="1266321"/>
            <a:ext cx="8520600" cy="21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Double Q-Learning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Dueling Network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Prioritized Replay Memory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Noisy DQN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Distributional DQN</a:t>
            </a:r>
            <a:endParaRPr sz="2400"/>
          </a:p>
        </p:txBody>
      </p:sp>
      <p:sp>
        <p:nvSpPr>
          <p:cNvPr id="120" name="Google Shape;120;p20"/>
          <p:cNvSpPr txBox="1"/>
          <p:nvPr/>
        </p:nvSpPr>
        <p:spPr>
          <a:xfrm>
            <a:off x="-11725" y="2344"/>
            <a:ext cx="9144000" cy="5127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</a:rPr>
              <a:t>Deep Reinforcement Learning</a:t>
            </a:r>
            <a:endParaRPr sz="3000"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 </a:t>
            </a:r>
            <a:endParaRPr sz="3000" b="1">
              <a:solidFill>
                <a:srgbClr val="FFFFFF"/>
              </a:solidFill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311700" y="3990844"/>
            <a:ext cx="7117500" cy="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https://arxiv.org/pdf/1710.02298.pdf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311700" y="5604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Other Training Tips</a:t>
            </a:r>
            <a:endParaRPr sz="3000"/>
          </a:p>
        </p:txBody>
      </p:sp>
      <p:sp>
        <p:nvSpPr>
          <p:cNvPr id="127" name="Google Shape;127;p21"/>
          <p:cNvSpPr txBox="1"/>
          <p:nvPr/>
        </p:nvSpPr>
        <p:spPr>
          <a:xfrm>
            <a:off x="-11725" y="2344"/>
            <a:ext cx="9144000" cy="5127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lt1"/>
                </a:solidFill>
              </a:rPr>
              <a:t>Deep Reinforcement Learning</a:t>
            </a:r>
            <a:endParaRPr sz="3000" b="1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rgbClr val="FFFFFF"/>
              </a:solidFill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359825" y="1152431"/>
            <a:ext cx="8400900" cy="3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400"/>
              <a:buChar char="●"/>
            </a:pPr>
            <a:r>
              <a:rPr lang="en" sz="2400" u="sng" dirty="0">
                <a:solidFill>
                  <a:srgbClr val="0366D6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How to use Pytorch</a:t>
            </a:r>
            <a:endParaRPr sz="2400" u="sng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400"/>
              <a:buChar char="●"/>
            </a:pPr>
            <a:r>
              <a:rPr lang="en" sz="2400" u="sng" dirty="0">
                <a:solidFill>
                  <a:srgbClr val="0366D6"/>
                </a:solidFill>
                <a:highlight>
                  <a:srgbClr val="FFFFFF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Official DQN Pytorch Tutorial</a:t>
            </a:r>
            <a:endParaRPr sz="2400" u="sng" dirty="0">
              <a:solidFill>
                <a:srgbClr val="0366D6"/>
              </a:solidFill>
              <a:highlight>
                <a:srgbClr val="FFFFFF"/>
              </a:highlight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400"/>
              <a:buChar char="●"/>
            </a:pPr>
            <a:r>
              <a:rPr lang="en" sz="2400" u="sng" dirty="0">
                <a:solidFill>
                  <a:srgbClr val="0366D6"/>
                </a:solidFill>
                <a:highlight>
                  <a:srgbClr val="FFFFFF"/>
                </a:highligh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DQN Tutorial on Medium</a:t>
            </a:r>
            <a:endParaRPr sz="2400" u="sng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400"/>
              <a:buChar char="●"/>
            </a:pPr>
            <a:r>
              <a:rPr lang="en" sz="2400" u="sng" dirty="0">
                <a:solidFill>
                  <a:srgbClr val="0366D6"/>
                </a:solidFill>
                <a:highlight>
                  <a:schemeClr val="lt1"/>
                </a:highlight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Official DQN paper</a:t>
            </a:r>
            <a:endParaRPr lang="en" sz="2400" u="sng" dirty="0">
              <a:solidFill>
                <a:srgbClr val="0366D6"/>
              </a:solidFill>
              <a:highlight>
                <a:schemeClr val="lt1"/>
              </a:highlight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400"/>
              <a:buChar char="●"/>
            </a:pPr>
            <a:r>
              <a:rPr lang="en" sz="2400" u="sng" dirty="0">
                <a:solidFill>
                  <a:srgbClr val="0366D6"/>
                </a:solidFill>
                <a:highlight>
                  <a:schemeClr val="lt1"/>
                </a:highlight>
              </a:rPr>
              <a:t>See more tips on project website</a:t>
            </a:r>
          </a:p>
          <a:p>
            <a:pPr marL="457200" lvl="3" indent="-381000">
              <a:lnSpc>
                <a:spcPct val="115000"/>
              </a:lnSpc>
              <a:buClr>
                <a:srgbClr val="24292E"/>
              </a:buClr>
              <a:buSzPts val="2400"/>
              <a:buChar char="●"/>
            </a:pPr>
            <a:r>
              <a:rPr lang="en-US" sz="1800" dirty="0">
                <a:solidFill>
                  <a:srgbClr val="0366D6"/>
                </a:solidFill>
                <a:highlight>
                  <a:schemeClr val="lt1"/>
                </a:highlight>
              </a:rPr>
              <a:t>https://</a:t>
            </a:r>
            <a:r>
              <a:rPr lang="en-US" sz="1800" dirty="0" err="1">
                <a:solidFill>
                  <a:srgbClr val="0366D6"/>
                </a:solidFill>
                <a:highlight>
                  <a:schemeClr val="lt1"/>
                </a:highlight>
              </a:rPr>
              <a:t>github.com</a:t>
            </a:r>
            <a:r>
              <a:rPr lang="en-US" sz="1800" dirty="0">
                <a:solidFill>
                  <a:srgbClr val="0366D6"/>
                </a:solidFill>
                <a:highlight>
                  <a:schemeClr val="lt1"/>
                </a:highlight>
              </a:rPr>
              <a:t>/lllyyyt123/WPI-DS551-Fall23/blob/main/Project3/</a:t>
            </a:r>
            <a:r>
              <a:rPr lang="en-US" sz="1800" dirty="0" err="1">
                <a:solidFill>
                  <a:srgbClr val="0366D6"/>
                </a:solidFill>
                <a:highlight>
                  <a:schemeClr val="lt1"/>
                </a:highlight>
              </a:rPr>
              <a:t>README.md</a:t>
            </a:r>
            <a:endParaRPr sz="1800" dirty="0">
              <a:solidFill>
                <a:srgbClr val="0366D6"/>
              </a:solidFill>
              <a:highlight>
                <a:schemeClr val="lt1"/>
              </a:highlight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400" u="sng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/>
        </p:nvSpPr>
        <p:spPr>
          <a:xfrm>
            <a:off x="0" y="0"/>
            <a:ext cx="9144000" cy="5127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Grading &amp; Format</a:t>
            </a:r>
            <a:endParaRPr sz="3000" b="1">
              <a:solidFill>
                <a:srgbClr val="FFFFFF"/>
              </a:solidFill>
            </a:endParaRPr>
          </a:p>
        </p:txBody>
      </p:sp>
      <p:sp>
        <p:nvSpPr>
          <p:cNvPr id="134" name="Google Shape;134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Grading Policy</a:t>
            </a:r>
            <a:endParaRPr sz="3000"/>
          </a:p>
        </p:txBody>
      </p:sp>
      <p:sp>
        <p:nvSpPr>
          <p:cNvPr id="135" name="Google Shape;135;p22"/>
          <p:cNvSpPr txBox="1">
            <a:spLocks noGrp="1"/>
          </p:cNvSpPr>
          <p:nvPr>
            <p:ph type="body" idx="1"/>
          </p:nvPr>
        </p:nvSpPr>
        <p:spPr>
          <a:xfrm>
            <a:off x="311700" y="1050600"/>
            <a:ext cx="8520600" cy="3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dirty="0"/>
              <a:t>Python code (20 points)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dirty="0"/>
              <a:t>Trained Model (50 points)</a:t>
            </a:r>
            <a:endParaRPr sz="20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Get averaging reward &gt;= 40 in 100 episodes (each of 5 lives) in </a:t>
            </a:r>
            <a:r>
              <a:rPr lang="en" sz="1800" b="1" dirty="0"/>
              <a:t>Breakout</a:t>
            </a:r>
            <a:endParaRPr sz="1800" b="1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With</a:t>
            </a:r>
            <a:r>
              <a:rPr lang="en" sz="1800" dirty="0">
                <a:solidFill>
                  <a:srgbClr val="FF0000"/>
                </a:solidFill>
              </a:rPr>
              <a:t> </a:t>
            </a:r>
            <a:r>
              <a:rPr lang="en" sz="1800" dirty="0" err="1">
                <a:solidFill>
                  <a:srgbClr val="FF0000"/>
                </a:solidFill>
              </a:rPr>
              <a:t>OpenAI’s</a:t>
            </a:r>
            <a:r>
              <a:rPr lang="en" sz="1800" dirty="0">
                <a:solidFill>
                  <a:srgbClr val="FF0000"/>
                </a:solidFill>
              </a:rPr>
              <a:t> Atari wrapper</a:t>
            </a:r>
            <a:r>
              <a:rPr lang="en" sz="1800" dirty="0"/>
              <a:t> </a:t>
            </a:r>
            <a:endParaRPr sz="24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dirty="0"/>
              <a:t>PDF Report (30 points)</a:t>
            </a:r>
            <a:endParaRPr sz="20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Describe your DQN model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Screenshot of the average score in 100 episodes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Plot the training curve </a:t>
            </a:r>
            <a:r>
              <a:rPr lang="en" sz="1800" i="1" dirty="0"/>
              <a:t>(training steps can defined by yourself)</a:t>
            </a:r>
            <a:endParaRPr sz="1800" i="1" dirty="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 dirty="0"/>
              <a:t>X-axis: number of training steps</a:t>
            </a:r>
            <a:endParaRPr sz="1800" dirty="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 dirty="0"/>
              <a:t>Y-axis: average reward in last 30 </a:t>
            </a:r>
            <a:r>
              <a:rPr lang="en-US" sz="1800" dirty="0"/>
              <a:t>lives</a:t>
            </a:r>
            <a:endParaRPr sz="1800" dirty="0"/>
          </a:p>
          <a:p>
            <a:pPr marL="13716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950</Words>
  <Application>Microsoft Macintosh PowerPoint</Application>
  <PresentationFormat>On-screen Show (16:9)</PresentationFormat>
  <Paragraphs>144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PT Sans Narrow</vt:lpstr>
      <vt:lpstr>-apple-system</vt:lpstr>
      <vt:lpstr>Microsoft JhengHei</vt:lpstr>
      <vt:lpstr>Source Sans Pro</vt:lpstr>
      <vt:lpstr>Georgia</vt:lpstr>
      <vt:lpstr>Calibri</vt:lpstr>
      <vt:lpstr>Libre Baskerville</vt:lpstr>
      <vt:lpstr>Noto Symbol</vt:lpstr>
      <vt:lpstr>Open Sans</vt:lpstr>
      <vt:lpstr>Arial</vt:lpstr>
      <vt:lpstr>Tropic</vt:lpstr>
      <vt:lpstr>DS551/CS525 2023 Fall Project 3 - Deep Q-learning</vt:lpstr>
      <vt:lpstr>PowerPoint Presentation</vt:lpstr>
      <vt:lpstr>Environment</vt:lpstr>
      <vt:lpstr>Deep Q-Learning (DQN) </vt:lpstr>
      <vt:lpstr>Training Plot</vt:lpstr>
      <vt:lpstr>Deep Q-Learning (DQN) </vt:lpstr>
      <vt:lpstr>Improvements to DQN</vt:lpstr>
      <vt:lpstr>Other Training Tips</vt:lpstr>
      <vt:lpstr>Grading Policy</vt:lpstr>
      <vt:lpstr>Code Format</vt:lpstr>
      <vt:lpstr>Code Format</vt:lpstr>
      <vt:lpstr>Deliverables</vt:lpstr>
      <vt:lpstr>Package</vt:lpstr>
      <vt:lpstr>Setup</vt:lpstr>
      <vt:lpstr>PowerPoint Presentation</vt:lpstr>
      <vt:lpstr>backup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DS595 2022 Fall Project 3 - Deep Q-learning</dc:title>
  <cp:lastModifiedBy>Li, Yanhua</cp:lastModifiedBy>
  <cp:revision>14</cp:revision>
  <dcterms:modified xsi:type="dcterms:W3CDTF">2023-10-06T15:44:44Z</dcterms:modified>
</cp:coreProperties>
</file>